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0075863" cy="7562850"/>
  <p:notesSz cx="7772400" cy="10058400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Lucida Sans Unicode" charset="0"/>
        <a:cs typeface="Lucida Sans Unico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DCFD3"/>
    <a:srgbClr val="FFCE00"/>
    <a:srgbClr val="00FFFF"/>
    <a:srgbClr val="33CCCC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1" autoAdjust="0"/>
    <p:restoredTop sz="94660"/>
  </p:normalViewPr>
  <p:slideViewPr>
    <p:cSldViewPr>
      <p:cViewPr>
        <p:scale>
          <a:sx n="66" d="100"/>
          <a:sy n="66" d="100"/>
        </p:scale>
        <p:origin x="-2400" y="-73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1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9395" name="AutoShape 2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9396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49375" y="965200"/>
            <a:ext cx="5067300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1201738" y="4784725"/>
            <a:ext cx="5368925" cy="385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047254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625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728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240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342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445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/>
          <p:cNvSpPr txBox="1">
            <a:spLocks noChangeArrowheads="1"/>
          </p:cNvSpPr>
          <p:nvPr/>
        </p:nvSpPr>
        <p:spPr bwMode="auto">
          <a:xfrm>
            <a:off x="1349375" y="965200"/>
            <a:ext cx="5072063" cy="34813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body"/>
          </p:nvPr>
        </p:nvSpPr>
        <p:spPr>
          <a:xfrm>
            <a:off x="1201738" y="4784725"/>
            <a:ext cx="5370512" cy="3860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9500"/>
            <a:ext cx="8564563" cy="1620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1300" y="4286250"/>
            <a:ext cx="7053263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C0FC-EC0E-4C0E-A7E4-AEB3127956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783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4D57F-5624-4695-9CDD-111FE1F8C4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643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3613" y="282575"/>
            <a:ext cx="2190750" cy="66151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9775" y="282575"/>
            <a:ext cx="6421438" cy="66151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E8463-1D1A-4C7E-B594-CDD78E41E5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1587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282575"/>
            <a:ext cx="8601075" cy="1258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9DF96-E24E-47E3-91F4-70322835F5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282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B5F95-88D4-4687-BFFF-5292C35F69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4843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338" y="4859338"/>
            <a:ext cx="8564562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5338" y="3205163"/>
            <a:ext cx="8564562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0713B-2562-43D8-8D28-9C914DE29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9977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9775" y="1963738"/>
            <a:ext cx="4305300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7475" y="1963738"/>
            <a:ext cx="4306888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69CAB-3349-49A6-AE6E-BA1198744B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602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3213"/>
            <a:ext cx="9069387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692275"/>
            <a:ext cx="4452937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238" y="2398713"/>
            <a:ext cx="4452937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100" y="1692275"/>
            <a:ext cx="4454525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100" y="2398713"/>
            <a:ext cx="4454525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D1EAB-DEC7-4B20-AFF4-82FF7CC5F1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5996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F0AF8-E1B0-4346-BEE2-AB34F8D1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3542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519F7-4967-4428-91C5-C303C2DAD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982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33147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0175" y="301625"/>
            <a:ext cx="5632450" cy="6454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238" y="1582738"/>
            <a:ext cx="3314700" cy="51736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F7CF5-3F60-4A16-9761-EE1D2BBB66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7387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4850" y="5294313"/>
            <a:ext cx="6045200" cy="6238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4850" y="676275"/>
            <a:ext cx="60452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4850" y="5918200"/>
            <a:ext cx="6045200" cy="889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84384-36A6-4A8D-9B94-46301C4476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774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39775" y="282575"/>
            <a:ext cx="8601075" cy="125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9775" y="1963738"/>
            <a:ext cx="8764588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01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4"/>
            <a:r>
              <a:rPr lang="en-GB" altLang="en-US" smtClean="0"/>
              <a:t>Ninth Outline Level</a:t>
            </a:r>
          </a:p>
        </p:txBody>
      </p:sp>
      <p:sp>
        <p:nvSpPr>
          <p:cNvPr id="1028" name="AutoShape 3"/>
          <p:cNvSpPr>
            <a:spLocks noChangeArrowheads="1"/>
          </p:cNvSpPr>
          <p:nvPr/>
        </p:nvSpPr>
        <p:spPr bwMode="auto">
          <a:xfrm>
            <a:off x="723900" y="7078663"/>
            <a:ext cx="9351963" cy="96837"/>
          </a:xfrm>
          <a:prstGeom prst="roundRect">
            <a:avLst>
              <a:gd name="adj" fmla="val 1667"/>
            </a:avLst>
          </a:prstGeom>
          <a:solidFill>
            <a:srgbClr val="FF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29" name="AutoShape 4"/>
          <p:cNvSpPr>
            <a:spLocks noChangeArrowheads="1"/>
          </p:cNvSpPr>
          <p:nvPr/>
        </p:nvSpPr>
        <p:spPr bwMode="auto">
          <a:xfrm>
            <a:off x="1985963" y="7291388"/>
            <a:ext cx="8089900" cy="96837"/>
          </a:xfrm>
          <a:prstGeom prst="roundRect">
            <a:avLst>
              <a:gd name="adj" fmla="val 1667"/>
            </a:avLst>
          </a:prstGeom>
          <a:solidFill>
            <a:srgbClr val="FF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4713" y="6889750"/>
            <a:ext cx="2343150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176FB2F-B9F5-4663-83EA-95709E9DB8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457200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Helvetica" pitchFamily="34" charset="0"/>
          <a:ea typeface="Lucida Sans Unicode" charset="0"/>
          <a:cs typeface="Lucida Sans Unicode" charset="0"/>
        </a:defRPr>
      </a:lvl2pPr>
      <a:lvl3pPr algn="l" defTabSz="457200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Helvetica" pitchFamily="34" charset="0"/>
          <a:ea typeface="Lucida Sans Unicode" charset="0"/>
          <a:cs typeface="Lucida Sans Unicode" charset="0"/>
        </a:defRPr>
      </a:lvl3pPr>
      <a:lvl4pPr algn="l" defTabSz="457200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Helvetica" pitchFamily="34" charset="0"/>
          <a:ea typeface="Lucida Sans Unicode" charset="0"/>
          <a:cs typeface="Lucida Sans Unicode" charset="0"/>
        </a:defRPr>
      </a:lvl4pPr>
      <a:lvl5pPr algn="l" defTabSz="457200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Helvetica" pitchFamily="34" charset="0"/>
          <a:ea typeface="Lucida Sans Unicode" charset="0"/>
          <a:cs typeface="Lucida Sans Unicode" charset="0"/>
        </a:defRPr>
      </a:lvl5pPr>
      <a:lvl6pPr marL="2514600" indent="-228600" algn="l" defTabSz="457200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Arial Narrow" pitchFamily="32" charset="0"/>
          <a:ea typeface="Lucida Sans Unicode" charset="0"/>
          <a:cs typeface="Lucida Sans Unicode" charset="0"/>
        </a:defRPr>
      </a:lvl6pPr>
      <a:lvl7pPr marL="2971800" indent="-228600" algn="l" defTabSz="457200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Arial Narrow" pitchFamily="32" charset="0"/>
          <a:ea typeface="Lucida Sans Unicode" charset="0"/>
          <a:cs typeface="Lucida Sans Unicode" charset="0"/>
        </a:defRPr>
      </a:lvl7pPr>
      <a:lvl8pPr marL="3429000" indent="-228600" algn="l" defTabSz="457200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Arial Narrow" pitchFamily="32" charset="0"/>
          <a:ea typeface="Lucida Sans Unicode" charset="0"/>
          <a:cs typeface="Lucida Sans Unicode" charset="0"/>
        </a:defRPr>
      </a:lvl8pPr>
      <a:lvl9pPr marL="3886200" indent="-228600" algn="l" defTabSz="457200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800" b="1" i="1">
          <a:solidFill>
            <a:srgbClr val="CCCCFF"/>
          </a:solidFill>
          <a:latin typeface="Arial Narrow" pitchFamily="32" charset="0"/>
          <a:ea typeface="Lucida Sans Unicode" charset="0"/>
          <a:cs typeface="Lucida Sans Unicode" charset="0"/>
        </a:defRPr>
      </a:lvl9pPr>
    </p:titleStyle>
    <p:bodyStyle>
      <a:lvl1pPr marL="342900" indent="-342900" algn="l" defTabSz="45720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E6E6E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E6E6E6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E6E6E6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6E6E6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6E6E6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6E6E6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6E6E6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6E6E6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6E6E6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fosight.com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fosight.com/forums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323931" y="6829425"/>
            <a:ext cx="2343150" cy="515938"/>
          </a:xfrm>
        </p:spPr>
        <p:txBody>
          <a:bodyPr/>
          <a:lstStyle/>
          <a:p>
            <a:pPr>
              <a:defRPr/>
            </a:pPr>
            <a:fld id="{71A7FEF0-7C00-4D4C-AB95-460C6AEA2D9E}" type="slidenum">
              <a:rPr lang="en-US" altLang="en-US"/>
              <a:pPr>
                <a:defRPr/>
              </a:pPr>
              <a:t>1</a:t>
            </a:fld>
            <a:endParaRPr lang="en-US" altLang="en-US"/>
          </a:p>
        </p:txBody>
      </p:sp>
      <p:sp>
        <p:nvSpPr>
          <p:cNvPr id="2056" name="Text Box 6"/>
          <p:cNvSpPr txBox="1">
            <a:spLocks noChangeArrowheads="1"/>
          </p:cNvSpPr>
          <p:nvPr/>
        </p:nvSpPr>
        <p:spPr bwMode="auto">
          <a:xfrm>
            <a:off x="0" y="2941638"/>
            <a:ext cx="10075863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8388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5400" b="1" dirty="0" smtClean="0">
                <a:solidFill>
                  <a:srgbClr val="8DCFD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Hardware Maintenance Training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40D866-9E91-4114-A9CE-94197652E674}" type="slidenum">
              <a:rPr lang="en-US" altLang="en-US"/>
              <a:pPr>
                <a:defRPr/>
              </a:pPr>
              <a:t>10</a:t>
            </a:fld>
            <a:endParaRPr lang="en-US" altLang="en-US"/>
          </a:p>
        </p:txBody>
      </p:sp>
      <p:pic>
        <p:nvPicPr>
          <p:cNvPr id="2355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38" y="2971800"/>
            <a:ext cx="3835400" cy="27432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57200" y="2135188"/>
            <a:ext cx="61722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3200" b="1" dirty="0" smtClean="0">
                <a:solidFill>
                  <a:srgbClr val="8DCFD3"/>
                </a:solidFill>
                <a:latin typeface="+mn-lt"/>
              </a:rPr>
              <a:t>Required Tools: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770731" y="2946854"/>
            <a:ext cx="61722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Security </a:t>
            </a:r>
            <a:r>
              <a:rPr lang="en-US" altLang="en-US" sz="2800" b="1" dirty="0" err="1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Torx</a:t>
            </a: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Driver – T25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Allen Wrench Set (English)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Lint Free Cloth</a:t>
            </a:r>
          </a:p>
          <a:p>
            <a:pPr>
              <a:lnSpc>
                <a:spcPct val="187000"/>
              </a:lnSpc>
              <a:buSzPct val="52000"/>
              <a:defRPr/>
            </a:pPr>
            <a:endParaRPr lang="en-US" alt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Adobe Heiti Std R" pitchFamily="34" charset="-128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E80B2D-2FA8-4CFF-B70F-168F1137C082}" type="slidenum">
              <a:rPr lang="en-US" altLang="en-US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2457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200400"/>
            <a:ext cx="3200400" cy="25527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57200" y="2135188"/>
            <a:ext cx="61722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800" b="1" dirty="0" smtClean="0">
                <a:latin typeface="+mn-lt"/>
              </a:rPr>
              <a:t>Required Tools: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455738" y="2790825"/>
            <a:ext cx="61722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Security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Torx</a:t>
            </a: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Driver – T25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Allen Wrench Set (English)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Lint Free Cloth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White Vinegar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F0DD72-E199-47BB-8D62-28279FAB560C}" type="slidenum">
              <a:rPr lang="en-US" altLang="en-US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457200" y="2135188"/>
            <a:ext cx="61722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3200" b="1" dirty="0" smtClean="0">
                <a:solidFill>
                  <a:srgbClr val="8DCFD3"/>
                </a:solidFill>
                <a:latin typeface="+mn-lt"/>
              </a:rPr>
              <a:t>Required Tools: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770731" y="2790825"/>
            <a:ext cx="61722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>
              <a:buSzPct val="52000"/>
              <a:buFont typeface="Times New Roman" pitchFamily="16" charset="0"/>
              <a:buBlip>
                <a:blip r:embed="rId3"/>
              </a:buBlip>
              <a:defRPr/>
            </a:pP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</a:t>
            </a: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Security </a:t>
            </a:r>
            <a:r>
              <a:rPr lang="en-US" altLang="en-US" sz="2800" b="1" dirty="0" err="1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Torx</a:t>
            </a: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Driver – T25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3"/>
              </a:buBlip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Allen Wrench Set (English)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3"/>
              </a:buBlip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Lint Free Cloth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3"/>
              </a:buBlip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White Vinegar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3"/>
              </a:buBlip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Adobe Heiti Std R" pitchFamily="34" charset="-128"/>
              </a:rPr>
              <a:t>    </a:t>
            </a:r>
            <a:r>
              <a:rPr lang="en-US" altLang="en-US" sz="2800" b="1" dirty="0" smtClean="0">
                <a:solidFill>
                  <a:srgbClr val="FFCE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Adobe Heiti Std R" pitchFamily="34" charset="-128"/>
              </a:rPr>
              <a:t>S A F E T Y      G L A S </a:t>
            </a:r>
            <a:r>
              <a:rPr lang="en-US" altLang="en-US" sz="2800" b="1" dirty="0" err="1" smtClean="0">
                <a:solidFill>
                  <a:srgbClr val="FFCE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Adobe Heiti Std R" pitchFamily="34" charset="-128"/>
              </a:rPr>
              <a:t>S</a:t>
            </a:r>
            <a:r>
              <a:rPr lang="en-US" altLang="en-US" sz="2800" b="1" dirty="0" smtClean="0">
                <a:solidFill>
                  <a:srgbClr val="FFCE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Adobe Heiti Std R" pitchFamily="34" charset="-128"/>
              </a:rPr>
              <a:t> E S    !   !   !  </a:t>
            </a:r>
          </a:p>
        </p:txBody>
      </p:sp>
      <p:pic>
        <p:nvPicPr>
          <p:cNvPr id="2560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417" y="2706688"/>
            <a:ext cx="3886200" cy="2551112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C3A799-D9C2-4117-BB2B-7B0006A64DBF}" type="slidenum">
              <a:rPr lang="en-US" altLang="en-US"/>
              <a:pPr>
                <a:defRPr/>
              </a:pPr>
              <a:t>13</a:t>
            </a:fld>
            <a:endParaRPr lang="en-US" altLang="en-US"/>
          </a:p>
        </p:txBody>
      </p:sp>
      <p:pic>
        <p:nvPicPr>
          <p:cNvPr id="2662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00225"/>
            <a:ext cx="6858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23FFEF-2E32-4D34-8DCF-482F36B5A651}" type="slidenum">
              <a:rPr lang="en-US" altLang="en-US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15368" name="Text Box 6"/>
          <p:cNvSpPr txBox="1">
            <a:spLocks noChangeArrowheads="1"/>
          </p:cNvSpPr>
          <p:nvPr/>
        </p:nvSpPr>
        <p:spPr bwMode="auto">
          <a:xfrm>
            <a:off x="704850" y="2997200"/>
            <a:ext cx="83820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4800" b="1" dirty="0" smtClean="0">
                <a:solidFill>
                  <a:srgbClr val="8DCFD3"/>
                </a:solidFill>
                <a:latin typeface="+mj-lt"/>
              </a:rPr>
              <a:t>Weekly Preventative </a:t>
            </a:r>
            <a:r>
              <a:rPr lang="en-US" altLang="en-US" sz="4800" b="1" dirty="0" smtClean="0">
                <a:solidFill>
                  <a:srgbClr val="8DCFD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Maintenance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D825E3-026A-4CF0-A3D1-519FAB25A29F}" type="slidenum">
              <a:rPr lang="en-US" altLang="en-US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16392" name="Text Box 6"/>
          <p:cNvSpPr txBox="1">
            <a:spLocks noChangeArrowheads="1"/>
          </p:cNvSpPr>
          <p:nvPr/>
        </p:nvSpPr>
        <p:spPr bwMode="auto">
          <a:xfrm>
            <a:off x="1379538" y="1828800"/>
            <a:ext cx="7086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800" b="1" dirty="0" smtClean="0">
                <a:latin typeface="+mn-lt"/>
              </a:rPr>
              <a:t>Air Filter – Remove – Inspect - Clean - Replace</a:t>
            </a:r>
          </a:p>
        </p:txBody>
      </p:sp>
      <p:pic>
        <p:nvPicPr>
          <p:cNvPr id="2867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533650"/>
            <a:ext cx="3886200" cy="230505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87625"/>
            <a:ext cx="3865563" cy="22860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5" name="Text Box 9"/>
          <p:cNvSpPr txBox="1">
            <a:spLocks noChangeArrowheads="1"/>
          </p:cNvSpPr>
          <p:nvPr/>
        </p:nvSpPr>
        <p:spPr bwMode="auto">
          <a:xfrm>
            <a:off x="457200" y="5248275"/>
            <a:ext cx="86868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800" b="1" dirty="0" smtClean="0">
                <a:latin typeface="+mn-lt"/>
              </a:rPr>
              <a:t>   Remove  Thumbs Screws             Remove Filter Media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3D5491-E341-413F-BBE0-991ED06CD24E}" type="slidenum">
              <a:rPr lang="en-US" altLang="en-US"/>
              <a:pPr>
                <a:defRPr/>
              </a:pPr>
              <a:t>16</a:t>
            </a:fld>
            <a:endParaRPr lang="en-US" altLang="en-US"/>
          </a:p>
        </p:txBody>
      </p:sp>
      <p:sp>
        <p:nvSpPr>
          <p:cNvPr id="17416" name="Text Box 6"/>
          <p:cNvSpPr txBox="1">
            <a:spLocks noChangeArrowheads="1"/>
          </p:cNvSpPr>
          <p:nvPr/>
        </p:nvSpPr>
        <p:spPr bwMode="auto">
          <a:xfrm>
            <a:off x="2514600" y="1619250"/>
            <a:ext cx="7086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800" b="1" dirty="0" smtClean="0">
                <a:latin typeface="+mn-lt"/>
              </a:rPr>
              <a:t>Inspect Exhaust - Clean</a:t>
            </a: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75" y="2514600"/>
            <a:ext cx="4213225" cy="31369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701" name="Line 8"/>
          <p:cNvSpPr>
            <a:spLocks noChangeShapeType="1"/>
          </p:cNvSpPr>
          <p:nvPr/>
        </p:nvSpPr>
        <p:spPr bwMode="auto">
          <a:xfrm flipH="1">
            <a:off x="4110038" y="2057400"/>
            <a:ext cx="1609725" cy="11430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2" name="Line 9"/>
          <p:cNvSpPr>
            <a:spLocks noChangeShapeType="1"/>
          </p:cNvSpPr>
          <p:nvPr/>
        </p:nvSpPr>
        <p:spPr bwMode="auto">
          <a:xfrm>
            <a:off x="2743200" y="2057400"/>
            <a:ext cx="228600" cy="11430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06ADCB-40EE-40D2-81DB-2C261B579DEB}" type="slidenum">
              <a:rPr lang="en-US" altLang="en-US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371600" y="1828800"/>
            <a:ext cx="7315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2400" b="1" dirty="0" smtClean="0">
                <a:latin typeface="+mn-lt"/>
              </a:rPr>
              <a:t>Inspect Pass Through Lens – Clean If Necessary</a:t>
            </a:r>
          </a:p>
        </p:txBody>
      </p:sp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429000"/>
            <a:ext cx="2971800" cy="22860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971800"/>
            <a:ext cx="3222625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16188"/>
            <a:ext cx="2951163" cy="228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702AE6-A693-47D9-BCC4-2CC9BA1E5A02}" type="slidenum">
              <a:rPr lang="en-US" altLang="en-US"/>
              <a:pPr>
                <a:defRPr/>
              </a:pPr>
              <a:t>18</a:t>
            </a:fld>
            <a:endParaRPr lang="en-US" altLang="en-US"/>
          </a:p>
        </p:txBody>
      </p:sp>
      <p:pic>
        <p:nvPicPr>
          <p:cNvPr id="3174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6858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F6ED0B-25D4-4F62-93A7-AB75CE088219}" type="slidenum">
              <a:rPr lang="en-US" altLang="en-US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0" y="2882900"/>
            <a:ext cx="10075863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8388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5400" b="1" dirty="0" smtClean="0">
                <a:solidFill>
                  <a:srgbClr val="8DCFD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Disassembly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20EBC1-4C0F-494F-ACCF-FCCAB889CAB0}" type="slidenum">
              <a:rPr lang="en-US" altLang="en-US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1371600" y="2433638"/>
            <a:ext cx="7315200" cy="213836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40000"/>
              </a:schemeClr>
            </a:glow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7668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40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There are three versions of the LL1000 tag printer.  This maintenance manual will attempt to cover all three models.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F0F13C-32A9-4BFC-8346-0888A901621F}" type="slidenum">
              <a:rPr lang="en-US" altLang="en-US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066800" y="2047875"/>
            <a:ext cx="892333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Remove Power  / Cables                       Remove Allen Screws  </a:t>
            </a:r>
          </a:p>
        </p:txBody>
      </p:sp>
      <p:pic>
        <p:nvPicPr>
          <p:cNvPr id="3379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3" y="2790825"/>
            <a:ext cx="3881437" cy="27432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79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63" y="2714625"/>
            <a:ext cx="4114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Line 9"/>
          <p:cNvSpPr>
            <a:spLocks noChangeShapeType="1"/>
          </p:cNvSpPr>
          <p:nvPr/>
        </p:nvSpPr>
        <p:spPr bwMode="auto">
          <a:xfrm flipH="1">
            <a:off x="6540500" y="2486025"/>
            <a:ext cx="466725" cy="18288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9" name="Line 10"/>
          <p:cNvSpPr>
            <a:spLocks noChangeShapeType="1"/>
          </p:cNvSpPr>
          <p:nvPr/>
        </p:nvSpPr>
        <p:spPr bwMode="auto">
          <a:xfrm>
            <a:off x="7002463" y="2486025"/>
            <a:ext cx="457200" cy="18288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50BA23-52DE-418C-A147-0631C852E8F1}" type="slidenum">
              <a:rPr lang="en-US" altLang="en-US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067593" y="1971675"/>
            <a:ext cx="953293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 Remove Pass Through                 Remove Bottom </a:t>
            </a:r>
            <a:r>
              <a:rPr lang="en-US" altLang="en-US" sz="2400" b="1" dirty="0" err="1" smtClean="0">
                <a:latin typeface="+mn-lt"/>
              </a:rPr>
              <a:t>Torx</a:t>
            </a:r>
            <a:r>
              <a:rPr lang="en-US" altLang="en-US" sz="2400" b="1" dirty="0" smtClean="0">
                <a:latin typeface="+mn-lt"/>
              </a:rPr>
              <a:t> Screws </a:t>
            </a:r>
          </a:p>
        </p:txBody>
      </p:sp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93" y="2620963"/>
            <a:ext cx="2971800" cy="2532062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1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043" y="3076575"/>
            <a:ext cx="389255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Line 9"/>
          <p:cNvSpPr>
            <a:spLocks noChangeShapeType="1"/>
          </p:cNvSpPr>
          <p:nvPr/>
        </p:nvSpPr>
        <p:spPr bwMode="auto">
          <a:xfrm>
            <a:off x="7239793" y="2409825"/>
            <a:ext cx="1143000" cy="18288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3" name="Line 10"/>
          <p:cNvSpPr>
            <a:spLocks noChangeShapeType="1"/>
          </p:cNvSpPr>
          <p:nvPr/>
        </p:nvSpPr>
        <p:spPr bwMode="auto">
          <a:xfrm flipH="1">
            <a:off x="5634831" y="2409825"/>
            <a:ext cx="1609725" cy="18288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4" name="Line 11"/>
          <p:cNvSpPr>
            <a:spLocks noChangeShapeType="1"/>
          </p:cNvSpPr>
          <p:nvPr/>
        </p:nvSpPr>
        <p:spPr bwMode="auto">
          <a:xfrm>
            <a:off x="7239793" y="2409825"/>
            <a:ext cx="1143000" cy="27432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5" name="Line 12"/>
          <p:cNvSpPr>
            <a:spLocks noChangeShapeType="1"/>
          </p:cNvSpPr>
          <p:nvPr/>
        </p:nvSpPr>
        <p:spPr bwMode="auto">
          <a:xfrm flipH="1">
            <a:off x="6777831" y="2409825"/>
            <a:ext cx="466725" cy="27432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0366C1-8EF5-49A4-903D-0D8D60B5B24D}" type="slidenum">
              <a:rPr lang="en-US" altLang="en-US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074738" y="1895475"/>
            <a:ext cx="9372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Remove Rear </a:t>
            </a:r>
            <a:r>
              <a:rPr lang="en-US" altLang="en-US" sz="2400" b="1" dirty="0" err="1" smtClean="0">
                <a:latin typeface="+mn-lt"/>
              </a:rPr>
              <a:t>Torx</a:t>
            </a:r>
            <a:r>
              <a:rPr lang="en-US" altLang="en-US" sz="2400" b="1" dirty="0" smtClean="0">
                <a:latin typeface="+mn-lt"/>
              </a:rPr>
              <a:t>                          Remove Tag Spool and Shaft </a:t>
            </a:r>
          </a:p>
        </p:txBody>
      </p:sp>
      <p:pic>
        <p:nvPicPr>
          <p:cNvPr id="3584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771775"/>
            <a:ext cx="389255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5" name="Line 8"/>
          <p:cNvSpPr>
            <a:spLocks noChangeShapeType="1"/>
          </p:cNvSpPr>
          <p:nvPr/>
        </p:nvSpPr>
        <p:spPr bwMode="auto">
          <a:xfrm>
            <a:off x="1989138" y="2333625"/>
            <a:ext cx="3175" cy="4572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Line 9"/>
          <p:cNvSpPr>
            <a:spLocks noChangeShapeType="1"/>
          </p:cNvSpPr>
          <p:nvPr/>
        </p:nvSpPr>
        <p:spPr bwMode="auto">
          <a:xfrm>
            <a:off x="3589338" y="2333625"/>
            <a:ext cx="228600" cy="20574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n>
                <a:solidFill>
                  <a:srgbClr val="FFCE00"/>
                </a:solidFill>
              </a:ln>
            </a:endParaRPr>
          </a:p>
        </p:txBody>
      </p:sp>
      <p:sp>
        <p:nvSpPr>
          <p:cNvPr id="35847" name="Line 10"/>
          <p:cNvSpPr>
            <a:spLocks noChangeShapeType="1"/>
          </p:cNvSpPr>
          <p:nvPr/>
        </p:nvSpPr>
        <p:spPr bwMode="auto">
          <a:xfrm>
            <a:off x="2674938" y="2333625"/>
            <a:ext cx="3175" cy="6858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8" name="Line 11"/>
          <p:cNvSpPr>
            <a:spLocks noChangeShapeType="1"/>
          </p:cNvSpPr>
          <p:nvPr/>
        </p:nvSpPr>
        <p:spPr bwMode="auto">
          <a:xfrm flipH="1">
            <a:off x="1300163" y="2333625"/>
            <a:ext cx="238125" cy="9144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584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2790825"/>
            <a:ext cx="3695700" cy="27432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3278">
            <a:off x="7265988" y="2915359"/>
            <a:ext cx="1188720" cy="39810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5DDF75-2CAB-4307-8022-F2A7928075BA}" type="slidenum">
              <a:rPr lang="en-US" altLang="en-US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371600" y="2743200"/>
            <a:ext cx="7315200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308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44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The LL1000V requires removal of the tape guide at this point.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F31245-BE60-4B02-B120-E9E8DED73BCA}" type="slidenum">
              <a:rPr lang="en-US" altLang="en-US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828800" y="161925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3200" b="1" dirty="0" smtClean="0">
                <a:latin typeface="+mn-lt"/>
              </a:rPr>
              <a:t>Remove Case</a:t>
            </a:r>
          </a:p>
        </p:txBody>
      </p:sp>
      <p:pic>
        <p:nvPicPr>
          <p:cNvPr id="3789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938" y="2333625"/>
            <a:ext cx="4749800" cy="34290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C85942-1E80-4C72-991E-F1A5E5D713DF}" type="slidenum">
              <a:rPr lang="en-US" altLang="en-US"/>
              <a:pPr>
                <a:defRPr/>
              </a:pPr>
              <a:t>25</a:t>
            </a:fld>
            <a:endParaRPr lang="en-US" altLang="en-US"/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057400" y="299085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4800" b="1" dirty="0" smtClean="0">
                <a:solidFill>
                  <a:srgbClr val="8DCFD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Monthly Preventative Maintenance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67B342-39A0-4CA7-8AAE-F38109078E8D}" type="slidenum">
              <a:rPr lang="en-US" altLang="en-US"/>
              <a:pPr>
                <a:defRPr/>
              </a:pPr>
              <a:t>26</a:t>
            </a:fld>
            <a:endParaRPr lang="en-US" altLang="en-US"/>
          </a:p>
        </p:txBody>
      </p:sp>
      <p:pic>
        <p:nvPicPr>
          <p:cNvPr id="3993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47825"/>
            <a:ext cx="6858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76D0CB-835E-4738-A044-774C9E5DCEC6}" type="slidenum">
              <a:rPr lang="en-US" altLang="en-US"/>
              <a:pPr>
                <a:defRPr/>
              </a:pPr>
              <a:t>27</a:t>
            </a:fld>
            <a:endParaRPr lang="en-US" altLang="en-US"/>
          </a:p>
        </p:txBody>
      </p:sp>
      <p:pic>
        <p:nvPicPr>
          <p:cNvPr id="4096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49488"/>
            <a:ext cx="4978400" cy="3465512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457200" y="457200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Clean Fan and Air Paths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2514600" y="160020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Clean/Dust Drive Mechanism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84138" y="3074988"/>
            <a:ext cx="43434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200" b="1" dirty="0" smtClean="0">
                <a:latin typeface="+mn-lt"/>
              </a:rPr>
              <a:t>Clean Top and Bottom Drive Rollers</a:t>
            </a:r>
          </a:p>
        </p:txBody>
      </p:sp>
      <p:sp>
        <p:nvSpPr>
          <p:cNvPr id="2" name="Line 10"/>
          <p:cNvSpPr>
            <a:spLocks noChangeShapeType="1"/>
          </p:cNvSpPr>
          <p:nvPr/>
        </p:nvSpPr>
        <p:spPr bwMode="auto">
          <a:xfrm flipV="1">
            <a:off x="4114800" y="4110038"/>
            <a:ext cx="1600200" cy="695325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 flipV="1">
            <a:off x="1828800" y="3195638"/>
            <a:ext cx="6172200" cy="1381125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Line 12"/>
          <p:cNvSpPr>
            <a:spLocks noChangeShapeType="1"/>
          </p:cNvSpPr>
          <p:nvPr/>
        </p:nvSpPr>
        <p:spPr bwMode="auto">
          <a:xfrm flipV="1">
            <a:off x="4114800" y="4567238"/>
            <a:ext cx="4114800" cy="238125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0" name="Line 13"/>
          <p:cNvSpPr>
            <a:spLocks noChangeShapeType="1"/>
          </p:cNvSpPr>
          <p:nvPr/>
        </p:nvSpPr>
        <p:spPr bwMode="auto">
          <a:xfrm>
            <a:off x="4343400" y="3200400"/>
            <a:ext cx="2743200" cy="4572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1" name="Line 14"/>
          <p:cNvSpPr>
            <a:spLocks noChangeShapeType="1"/>
          </p:cNvSpPr>
          <p:nvPr/>
        </p:nvSpPr>
        <p:spPr bwMode="auto">
          <a:xfrm>
            <a:off x="4343400" y="3200400"/>
            <a:ext cx="1828800" cy="11430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2" name="Line 15"/>
          <p:cNvSpPr>
            <a:spLocks noChangeShapeType="1"/>
          </p:cNvSpPr>
          <p:nvPr/>
        </p:nvSpPr>
        <p:spPr bwMode="auto">
          <a:xfrm>
            <a:off x="6858000" y="3657600"/>
            <a:ext cx="1588" cy="228600"/>
          </a:xfrm>
          <a:prstGeom prst="line">
            <a:avLst/>
          </a:prstGeom>
          <a:noFill/>
          <a:ln w="936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323228-C0CE-4DB0-829C-22D7A18F5940}" type="slidenum">
              <a:rPr lang="en-US" altLang="en-US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846931" y="1847850"/>
            <a:ext cx="9372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Remove </a:t>
            </a:r>
            <a:r>
              <a:rPr lang="en-US" altLang="en-US" sz="2400" b="1" dirty="0" err="1" smtClean="0">
                <a:latin typeface="+mn-lt"/>
              </a:rPr>
              <a:t>Galvo</a:t>
            </a:r>
            <a:r>
              <a:rPr lang="en-US" altLang="en-US" sz="2400" b="1" dirty="0" smtClean="0">
                <a:latin typeface="+mn-lt"/>
              </a:rPr>
              <a:t> Mirror Cover                  Inspect / Clean Mirror</a:t>
            </a:r>
          </a:p>
        </p:txBody>
      </p:sp>
      <p:pic>
        <p:nvPicPr>
          <p:cNvPr id="4198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1" y="2497138"/>
            <a:ext cx="2971800" cy="2532062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8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931" y="2952750"/>
            <a:ext cx="3892550" cy="276225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Line 9"/>
          <p:cNvSpPr>
            <a:spLocks noChangeShapeType="1"/>
          </p:cNvSpPr>
          <p:nvPr/>
        </p:nvSpPr>
        <p:spPr bwMode="auto">
          <a:xfrm>
            <a:off x="3209131" y="2286000"/>
            <a:ext cx="457200" cy="13716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1" name="Line 10"/>
          <p:cNvSpPr>
            <a:spLocks noChangeShapeType="1"/>
          </p:cNvSpPr>
          <p:nvPr/>
        </p:nvSpPr>
        <p:spPr bwMode="auto">
          <a:xfrm>
            <a:off x="7323931" y="2286000"/>
            <a:ext cx="228600" cy="16002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2" name="Line 11"/>
          <p:cNvSpPr>
            <a:spLocks noChangeShapeType="1"/>
          </p:cNvSpPr>
          <p:nvPr/>
        </p:nvSpPr>
        <p:spPr bwMode="auto">
          <a:xfrm>
            <a:off x="1837531" y="2286000"/>
            <a:ext cx="1588" cy="9144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D2D67C-B1CD-4BEC-8C14-C68F99B60F1D}" type="slidenum">
              <a:rPr lang="en-US" altLang="en-US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293938" y="182880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Clean Final Lens</a:t>
            </a:r>
          </a:p>
        </p:txBody>
      </p:sp>
      <p:pic>
        <p:nvPicPr>
          <p:cNvPr id="430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38" y="2525713"/>
            <a:ext cx="4343400" cy="3236912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3" name="Line 8"/>
          <p:cNvSpPr>
            <a:spLocks noChangeShapeType="1"/>
          </p:cNvSpPr>
          <p:nvPr/>
        </p:nvSpPr>
        <p:spPr bwMode="auto">
          <a:xfrm>
            <a:off x="4656138" y="2297113"/>
            <a:ext cx="457200" cy="18288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22A59D-E991-44A6-AA0C-7E55EC00C737}" type="slidenum">
              <a:rPr lang="en-US" altLang="en-US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n-US" altLang="en-US">
              <a:solidFill>
                <a:schemeClr val="bg1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27025"/>
            <a:ext cx="80010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2C7F3B-FFBF-446F-8C8B-C4941CD8431B}" type="slidenum">
              <a:rPr lang="en-US" altLang="en-US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830263" y="1538288"/>
            <a:ext cx="8458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Inspect / Clean and Confirm Cooling and Exhaust Fans</a:t>
            </a:r>
          </a:p>
        </p:txBody>
      </p:sp>
      <p:pic>
        <p:nvPicPr>
          <p:cNvPr id="4403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724150"/>
            <a:ext cx="3206750" cy="299085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43200"/>
            <a:ext cx="3200400" cy="27432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Line 9"/>
          <p:cNvSpPr>
            <a:spLocks noChangeShapeType="1"/>
          </p:cNvSpPr>
          <p:nvPr/>
        </p:nvSpPr>
        <p:spPr bwMode="auto">
          <a:xfrm>
            <a:off x="2971800" y="2057400"/>
            <a:ext cx="1143000" cy="11430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9" name="Line 10"/>
          <p:cNvSpPr>
            <a:spLocks noChangeShapeType="1"/>
          </p:cNvSpPr>
          <p:nvPr/>
        </p:nvSpPr>
        <p:spPr bwMode="auto">
          <a:xfrm>
            <a:off x="2514600" y="2057400"/>
            <a:ext cx="1588" cy="13716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0" name="Line 11"/>
          <p:cNvSpPr>
            <a:spLocks noChangeShapeType="1"/>
          </p:cNvSpPr>
          <p:nvPr/>
        </p:nvSpPr>
        <p:spPr bwMode="auto">
          <a:xfrm>
            <a:off x="5715000" y="2057400"/>
            <a:ext cx="1828800" cy="16002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1" name="Line 12"/>
          <p:cNvSpPr>
            <a:spLocks noChangeShapeType="1"/>
          </p:cNvSpPr>
          <p:nvPr/>
        </p:nvSpPr>
        <p:spPr bwMode="auto">
          <a:xfrm>
            <a:off x="5715000" y="2057400"/>
            <a:ext cx="685800" cy="2057400"/>
          </a:xfrm>
          <a:prstGeom prst="line">
            <a:avLst/>
          </a:prstGeom>
          <a:noFill/>
          <a:ln w="5472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55D151-0E8F-4C7A-ABFC-3C4A2552A8DC}" type="slidenum">
              <a:rPr lang="en-US" altLang="en-US"/>
              <a:pPr>
                <a:defRPr/>
              </a:pPr>
              <a:t>31</a:t>
            </a:fld>
            <a:endParaRPr lang="en-US" altLang="en-US"/>
          </a:p>
        </p:txBody>
      </p:sp>
      <p:pic>
        <p:nvPicPr>
          <p:cNvPr id="4505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0"/>
            <a:ext cx="5029200" cy="3465513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2057400" y="161925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Dust  30VDC and Control Board</a:t>
            </a:r>
          </a:p>
        </p:txBody>
      </p:sp>
      <p:sp>
        <p:nvSpPr>
          <p:cNvPr id="45061" name="Line 8"/>
          <p:cNvSpPr>
            <a:spLocks noChangeShapeType="1"/>
          </p:cNvSpPr>
          <p:nvPr/>
        </p:nvSpPr>
        <p:spPr bwMode="auto">
          <a:xfrm>
            <a:off x="3429000" y="2057400"/>
            <a:ext cx="228600" cy="18288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2" name="Line 9"/>
          <p:cNvSpPr>
            <a:spLocks noChangeShapeType="1"/>
          </p:cNvSpPr>
          <p:nvPr/>
        </p:nvSpPr>
        <p:spPr bwMode="auto">
          <a:xfrm flipH="1">
            <a:off x="5253038" y="2057400"/>
            <a:ext cx="466725" cy="20574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993F7B-B637-4FB2-B3C1-32E8A5AC3150}" type="slidenum">
              <a:rPr lang="en-US" altLang="en-US"/>
              <a:pPr>
                <a:defRPr/>
              </a:pPr>
              <a:t>32</a:t>
            </a:fld>
            <a:endParaRPr lang="en-US" altLang="en-US"/>
          </a:p>
        </p:txBody>
      </p:sp>
      <p:pic>
        <p:nvPicPr>
          <p:cNvPr id="4608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1724025"/>
            <a:ext cx="5029200" cy="41148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5732463" y="2286000"/>
            <a:ext cx="4097337" cy="182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Check Pulley Lock Screws</a:t>
            </a:r>
          </a:p>
          <a:p>
            <a:pPr eaLnBrk="1">
              <a:defRPr/>
            </a:pPr>
            <a:endParaRPr lang="en-US" altLang="en-US" sz="2400" b="1" dirty="0" smtClean="0">
              <a:solidFill>
                <a:srgbClr val="FFFFCC"/>
              </a:solidFill>
            </a:endParaRPr>
          </a:p>
          <a:p>
            <a:pPr eaLnBrk="1">
              <a:defRPr/>
            </a:pPr>
            <a:endParaRPr lang="en-US" altLang="en-US" sz="2400" b="1" dirty="0" smtClean="0">
              <a:latin typeface="+mn-lt"/>
            </a:endParaRPr>
          </a:p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Inspect Drive Belts for Wear</a:t>
            </a:r>
          </a:p>
        </p:txBody>
      </p:sp>
      <p:sp>
        <p:nvSpPr>
          <p:cNvPr id="46085" name="Line 8"/>
          <p:cNvSpPr>
            <a:spLocks noChangeShapeType="1"/>
          </p:cNvSpPr>
          <p:nvPr/>
        </p:nvSpPr>
        <p:spPr bwMode="auto">
          <a:xfrm flipH="1" flipV="1">
            <a:off x="3881438" y="2281238"/>
            <a:ext cx="1838325" cy="238125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6" name="Line 9"/>
          <p:cNvSpPr>
            <a:spLocks noChangeShapeType="1"/>
          </p:cNvSpPr>
          <p:nvPr/>
        </p:nvSpPr>
        <p:spPr bwMode="auto">
          <a:xfrm flipH="1">
            <a:off x="4567238" y="2514600"/>
            <a:ext cx="1152525" cy="6858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Line 10"/>
          <p:cNvSpPr>
            <a:spLocks noChangeShapeType="1"/>
          </p:cNvSpPr>
          <p:nvPr/>
        </p:nvSpPr>
        <p:spPr bwMode="auto">
          <a:xfrm flipH="1" flipV="1">
            <a:off x="2967038" y="2281238"/>
            <a:ext cx="2752725" cy="238125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8" name="Line 11"/>
          <p:cNvSpPr>
            <a:spLocks noChangeShapeType="1"/>
          </p:cNvSpPr>
          <p:nvPr/>
        </p:nvSpPr>
        <p:spPr bwMode="auto">
          <a:xfrm flipH="1">
            <a:off x="2967038" y="2514600"/>
            <a:ext cx="2752725" cy="11430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9" name="Line 12"/>
          <p:cNvSpPr>
            <a:spLocks noChangeShapeType="1"/>
          </p:cNvSpPr>
          <p:nvPr/>
        </p:nvSpPr>
        <p:spPr bwMode="auto">
          <a:xfrm flipH="1">
            <a:off x="4110038" y="3657600"/>
            <a:ext cx="1609725" cy="1588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0" name="Line 13"/>
          <p:cNvSpPr>
            <a:spLocks noChangeShapeType="1"/>
          </p:cNvSpPr>
          <p:nvPr/>
        </p:nvSpPr>
        <p:spPr bwMode="auto">
          <a:xfrm flipH="1" flipV="1">
            <a:off x="3424238" y="2967038"/>
            <a:ext cx="2295525" cy="695325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B30427-79E3-4E58-A3A0-89920F4C6DEC}" type="slidenum">
              <a:rPr lang="en-US" altLang="en-US"/>
              <a:pPr>
                <a:defRPr/>
              </a:pPr>
              <a:t>33</a:t>
            </a:fld>
            <a:endParaRPr lang="en-US" altLang="en-US"/>
          </a:p>
        </p:txBody>
      </p:sp>
      <p:pic>
        <p:nvPicPr>
          <p:cNvPr id="3482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2020888"/>
            <a:ext cx="4064000" cy="346551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>
            <a:solidFill>
              <a:srgbClr val="0070C0"/>
            </a:solidFill>
            <a:round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4825" name="Text Box 7"/>
          <p:cNvSpPr txBox="1">
            <a:spLocks noChangeArrowheads="1"/>
          </p:cNvSpPr>
          <p:nvPr/>
        </p:nvSpPr>
        <p:spPr bwMode="auto">
          <a:xfrm>
            <a:off x="5257800" y="3200400"/>
            <a:ext cx="6172200" cy="113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Check and Clean </a:t>
            </a:r>
          </a:p>
          <a:p>
            <a:pPr eaLnBrk="1">
              <a:defRPr/>
            </a:pPr>
            <a:endParaRPr lang="en-US" altLang="en-US" sz="24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4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Notch and Tag Sensors</a:t>
            </a:r>
          </a:p>
        </p:txBody>
      </p:sp>
      <p:sp>
        <p:nvSpPr>
          <p:cNvPr id="47109" name="Line 8"/>
          <p:cNvSpPr>
            <a:spLocks noChangeShapeType="1"/>
          </p:cNvSpPr>
          <p:nvPr/>
        </p:nvSpPr>
        <p:spPr bwMode="auto">
          <a:xfrm flipH="1" flipV="1">
            <a:off x="3424238" y="3195638"/>
            <a:ext cx="1838325" cy="695325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10" name="Line 9"/>
          <p:cNvSpPr>
            <a:spLocks noChangeShapeType="1"/>
          </p:cNvSpPr>
          <p:nvPr/>
        </p:nvSpPr>
        <p:spPr bwMode="auto">
          <a:xfrm flipH="1">
            <a:off x="2281238" y="3886200"/>
            <a:ext cx="2981325" cy="6858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46449C-10F6-46D3-9243-301CA1527749}" type="slidenum">
              <a:rPr lang="en-US" altLang="en-US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514600" y="6707188"/>
            <a:ext cx="50292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>
              <a:defRPr/>
            </a:pPr>
            <a:r>
              <a:rPr lang="en-US" altLang="en-US" sz="2000" b="1" dirty="0" smtClean="0">
                <a:solidFill>
                  <a:srgbClr val="CC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3"/>
              </a:rPr>
              <a:t>www.infosight.com</a:t>
            </a:r>
            <a:r>
              <a:rPr lang="en-US" alt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740-642-3600</a:t>
            </a:r>
          </a:p>
        </p:txBody>
      </p:sp>
      <p:sp>
        <p:nvSpPr>
          <p:cNvPr id="35848" name="Text Box 6"/>
          <p:cNvSpPr txBox="1">
            <a:spLocks noChangeArrowheads="1"/>
          </p:cNvSpPr>
          <p:nvPr/>
        </p:nvSpPr>
        <p:spPr bwMode="auto">
          <a:xfrm>
            <a:off x="1912938" y="2990850"/>
            <a:ext cx="61722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4800" b="1" dirty="0" smtClean="0">
                <a:solidFill>
                  <a:srgbClr val="8DCFD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Optics Training and Cleaning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F5CD56-16B4-49F6-B715-3985B0A655ED}" type="slidenum">
              <a:rPr lang="en-US" altLang="en-US"/>
              <a:pPr>
                <a:defRPr/>
              </a:pPr>
              <a:t>35</a:t>
            </a:fld>
            <a:endParaRPr lang="en-US" altLang="en-US"/>
          </a:p>
        </p:txBody>
      </p:sp>
      <p:pic>
        <p:nvPicPr>
          <p:cNvPr id="4915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2286000"/>
            <a:ext cx="5067300" cy="3465513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56" name="Text Box 7"/>
          <p:cNvSpPr txBox="1">
            <a:spLocks noChangeArrowheads="1"/>
          </p:cNvSpPr>
          <p:nvPr/>
        </p:nvSpPr>
        <p:spPr bwMode="auto">
          <a:xfrm>
            <a:off x="1600200" y="182880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Remove Optics Cover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7DDEB5-C7B1-4350-B52F-39D1334A6796}" type="slidenum">
              <a:rPr lang="en-US" altLang="en-US"/>
              <a:pPr>
                <a:defRPr/>
              </a:pPr>
              <a:t>36</a:t>
            </a:fld>
            <a:endParaRPr lang="en-US" altLang="en-US"/>
          </a:p>
        </p:txBody>
      </p:sp>
      <p:pic>
        <p:nvPicPr>
          <p:cNvPr id="5017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3" y="1571625"/>
            <a:ext cx="45720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018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663" y="2743200"/>
            <a:ext cx="4529137" cy="3019425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3C196D-0E7D-46B0-B3CE-07AECFEE350A}" type="slidenum">
              <a:rPr lang="en-US" altLang="en-US"/>
              <a:pPr>
                <a:defRPr/>
              </a:pPr>
              <a:t>37</a:t>
            </a:fld>
            <a:endParaRPr lang="en-US" altLang="en-US"/>
          </a:p>
        </p:txBody>
      </p:sp>
      <p:pic>
        <p:nvPicPr>
          <p:cNvPr id="5120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8" y="1800225"/>
            <a:ext cx="6858000" cy="43434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28EB93-F122-4D31-8122-E2A0E4720B9D}" type="slidenum">
              <a:rPr lang="en-US" altLang="en-US"/>
              <a:pPr>
                <a:defRPr/>
              </a:pPr>
              <a:t>38</a:t>
            </a:fld>
            <a:endParaRPr lang="en-US" altLang="en-US"/>
          </a:p>
        </p:txBody>
      </p:sp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388938" y="1619250"/>
            <a:ext cx="91440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/>
            <a:r>
              <a:rPr lang="en-US" altLang="en-US" sz="2400" b="1"/>
              <a:t>Optical Beam Path</a:t>
            </a:r>
          </a:p>
        </p:txBody>
      </p:sp>
      <p:pic>
        <p:nvPicPr>
          <p:cNvPr id="5222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2400300"/>
            <a:ext cx="6121400" cy="3657600"/>
          </a:xfrm>
          <a:prstGeom prst="rect">
            <a:avLst/>
          </a:prstGeom>
          <a:noFill/>
          <a:ln w="5715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229" name="Line 8"/>
          <p:cNvSpPr>
            <a:spLocks noChangeShapeType="1"/>
          </p:cNvSpPr>
          <p:nvPr/>
        </p:nvSpPr>
        <p:spPr bwMode="auto">
          <a:xfrm>
            <a:off x="3513138" y="3771900"/>
            <a:ext cx="3175" cy="2286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0" name="Line 9"/>
          <p:cNvSpPr>
            <a:spLocks noChangeShapeType="1"/>
          </p:cNvSpPr>
          <p:nvPr/>
        </p:nvSpPr>
        <p:spPr bwMode="auto">
          <a:xfrm>
            <a:off x="3741738" y="4000500"/>
            <a:ext cx="914400" cy="1588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1" name="Line 10"/>
          <p:cNvSpPr>
            <a:spLocks noChangeShapeType="1"/>
          </p:cNvSpPr>
          <p:nvPr/>
        </p:nvSpPr>
        <p:spPr bwMode="auto">
          <a:xfrm>
            <a:off x="5799138" y="4229100"/>
            <a:ext cx="228600" cy="1588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2" name="Line 11"/>
          <p:cNvSpPr>
            <a:spLocks noChangeShapeType="1"/>
          </p:cNvSpPr>
          <p:nvPr/>
        </p:nvSpPr>
        <p:spPr bwMode="auto">
          <a:xfrm flipH="1">
            <a:off x="6024563" y="4229100"/>
            <a:ext cx="238125" cy="685800"/>
          </a:xfrm>
          <a:prstGeom prst="line">
            <a:avLst/>
          </a:prstGeom>
          <a:noFill/>
          <a:ln w="38100">
            <a:solidFill>
              <a:srgbClr val="FFC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E91EA8-019B-43FD-8394-B0E5E02D9D4F}" type="slidenum">
              <a:rPr lang="en-US" altLang="en-US"/>
              <a:pPr>
                <a:defRPr/>
              </a:pPr>
              <a:t>39</a:t>
            </a:fld>
            <a:endParaRPr lang="en-US" altLang="en-US"/>
          </a:p>
        </p:txBody>
      </p:sp>
      <p:pic>
        <p:nvPicPr>
          <p:cNvPr id="5325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1952625"/>
            <a:ext cx="84582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C57018-361F-48C7-B287-EF42D7CA8FAF}" type="slidenum">
              <a:rPr lang="en-US" altLang="en-US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600"/>
            <a:ext cx="77724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81EA30-6296-44D5-BFFB-02A364351B28}" type="slidenum">
              <a:rPr lang="en-US" altLang="en-US"/>
              <a:pPr>
                <a:defRPr/>
              </a:pPr>
              <a:t>40</a:t>
            </a:fld>
            <a:endParaRPr lang="en-US" altLang="en-US"/>
          </a:p>
        </p:txBody>
      </p:sp>
      <p:sp>
        <p:nvSpPr>
          <p:cNvPr id="41992" name="Text Box 6"/>
          <p:cNvSpPr txBox="1">
            <a:spLocks noChangeArrowheads="1"/>
          </p:cNvSpPr>
          <p:nvPr/>
        </p:nvSpPr>
        <p:spPr bwMode="auto">
          <a:xfrm>
            <a:off x="1371600" y="2024063"/>
            <a:ext cx="7086600" cy="4043362"/>
          </a:xfrm>
          <a:prstGeom prst="rect">
            <a:avLst/>
          </a:prstGeom>
          <a:noFill/>
          <a:ln>
            <a:noFill/>
          </a:ln>
          <a:effectLst>
            <a:glow rad="139700">
              <a:schemeClr val="tx1">
                <a:alpha val="40000"/>
              </a:schemeClr>
            </a:glow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When Cleaning optics , </a:t>
            </a:r>
          </a:p>
          <a:p>
            <a:pPr eaLnBrk="1">
              <a:defRPr/>
            </a:pPr>
            <a:endParaRPr lang="en-US" altLang="en-US" sz="2000" b="1" dirty="0" smtClean="0">
              <a:solidFill>
                <a:srgbClr val="FFCE00"/>
              </a:solidFill>
              <a:effectLst>
                <a:glow rad="101600">
                  <a:schemeClr val="tx2">
                    <a:alpha val="6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Make sure the lens or mirror is very wet with vinegar.</a:t>
            </a:r>
          </a:p>
          <a:p>
            <a:pPr eaLnBrk="1">
              <a:defRPr/>
            </a:pPr>
            <a:endParaRPr lang="en-US" altLang="en-US" sz="2000" b="1" dirty="0" smtClean="0">
              <a:solidFill>
                <a:srgbClr val="FFCE00"/>
              </a:solidFill>
              <a:effectLst>
                <a:glow rad="101600">
                  <a:schemeClr val="tx2">
                    <a:alpha val="6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Lens and mirrors are surface coated and</a:t>
            </a:r>
          </a:p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are very easy to scratch.</a:t>
            </a:r>
          </a:p>
          <a:p>
            <a:pPr eaLnBrk="1">
              <a:defRPr/>
            </a:pPr>
            <a:endParaRPr lang="en-US" altLang="en-US" sz="2000" b="1" dirty="0" smtClean="0">
              <a:solidFill>
                <a:srgbClr val="FFCE00"/>
              </a:solidFill>
              <a:effectLst>
                <a:glow rad="101600">
                  <a:schemeClr val="tx2">
                    <a:alpha val="6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Dob or lift the dust and vinegar off the surface.</a:t>
            </a:r>
          </a:p>
          <a:p>
            <a:pPr eaLnBrk="1">
              <a:defRPr/>
            </a:pPr>
            <a:endParaRPr lang="en-US" altLang="en-US" sz="2000" b="1" dirty="0" smtClean="0">
              <a:solidFill>
                <a:srgbClr val="FFCE00"/>
              </a:solidFill>
              <a:effectLst>
                <a:glow rad="101600">
                  <a:schemeClr val="tx2">
                    <a:alpha val="6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Never rub or polish the surface.</a:t>
            </a:r>
          </a:p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Never use air to dust around lens or mirrors.</a:t>
            </a:r>
          </a:p>
          <a:p>
            <a:pPr eaLnBrk="1">
              <a:defRPr/>
            </a:pPr>
            <a:endParaRPr lang="en-US" altLang="en-US" sz="2000" b="1" dirty="0" smtClean="0">
              <a:solidFill>
                <a:srgbClr val="FFCE00"/>
              </a:solidFill>
              <a:effectLst>
                <a:glow rad="101600">
                  <a:schemeClr val="tx2">
                    <a:alpha val="6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When inspecting surfaces, look for scratches or burns.</a:t>
            </a:r>
          </a:p>
          <a:p>
            <a:pPr eaLnBrk="1">
              <a:defRPr/>
            </a:pPr>
            <a:r>
              <a:rPr lang="en-US" altLang="en-US" sz="2000" b="1" dirty="0" smtClean="0">
                <a:solidFill>
                  <a:srgbClr val="FFCE00"/>
                </a:solidFill>
                <a:effectLst>
                  <a:glow rad="101600">
                    <a:schemeClr val="tx2">
                      <a:alpha val="60000"/>
                    </a:schemeClr>
                  </a:glow>
                </a:effectLst>
                <a:latin typeface="+mn-lt"/>
              </a:rPr>
              <a:t>Replace any scratched or burned mirror or lens.</a:t>
            </a:r>
          </a:p>
          <a:p>
            <a:pPr eaLnBrk="1">
              <a:defRPr/>
            </a:pPr>
            <a:endParaRPr lang="en-US" altLang="en-US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1B2C8E-C182-4953-BC87-E888D50754EA}" type="slidenum">
              <a:rPr lang="en-US" altLang="en-US"/>
              <a:pPr>
                <a:defRPr/>
              </a:pPr>
              <a:t>41</a:t>
            </a:fld>
            <a:endParaRPr lang="en-US" altLang="en-US"/>
          </a:p>
        </p:txBody>
      </p:sp>
      <p:sp>
        <p:nvSpPr>
          <p:cNvPr id="55300" name="Text Box 7"/>
          <p:cNvSpPr txBox="1">
            <a:spLocks noChangeArrowheads="1"/>
          </p:cNvSpPr>
          <p:nvPr/>
        </p:nvSpPr>
        <p:spPr bwMode="auto">
          <a:xfrm>
            <a:off x="160338" y="1600200"/>
            <a:ext cx="9669462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668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/>
            <a:r>
              <a:rPr lang="en-US" altLang="en-US" sz="3600" b="1">
                <a:solidFill>
                  <a:srgbClr val="FFCE00"/>
                </a:solidFill>
              </a:rPr>
              <a:t>DO NOT USE FORCED AIR DUSTERS</a:t>
            </a:r>
          </a:p>
          <a:p>
            <a:pPr algn="ctr" eaLnBrk="1"/>
            <a:r>
              <a:rPr lang="en-US" altLang="en-US" sz="3600" b="1">
                <a:solidFill>
                  <a:srgbClr val="FFCE00"/>
                </a:solidFill>
              </a:rPr>
              <a:t>THEY CAN DAMAGE OPTICS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931" y="2638425"/>
            <a:ext cx="3657600" cy="3657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10C8D-3FBE-489C-B70D-218D4126549D}" type="slidenum">
              <a:rPr lang="en-US" altLang="en-US"/>
              <a:pPr>
                <a:defRPr/>
              </a:pPr>
              <a:t>42</a:t>
            </a:fld>
            <a:endParaRPr lang="en-US" altLang="en-US"/>
          </a:p>
        </p:txBody>
      </p:sp>
      <p:pic>
        <p:nvPicPr>
          <p:cNvPr id="5632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31" y="2028825"/>
            <a:ext cx="9144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E674B3-0867-42AF-9547-4430E8F85590}" type="slidenum">
              <a:rPr lang="en-US" altLang="en-US"/>
              <a:pPr>
                <a:defRPr/>
              </a:pPr>
              <a:t>43</a:t>
            </a:fld>
            <a:endParaRPr lang="en-US" altLang="en-US"/>
          </a:p>
        </p:txBody>
      </p:sp>
      <p:pic>
        <p:nvPicPr>
          <p:cNvPr id="5734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E65470-5B35-4C18-A056-B26BCFA5DB0E}" type="slidenum">
              <a:rPr lang="en-US" altLang="en-US"/>
              <a:pPr>
                <a:defRPr/>
              </a:pPr>
              <a:t>44</a:t>
            </a:fld>
            <a:endParaRPr lang="en-US" altLang="en-US"/>
          </a:p>
        </p:txBody>
      </p:sp>
      <p:sp>
        <p:nvSpPr>
          <p:cNvPr id="46088" name="Text Box 6"/>
          <p:cNvSpPr txBox="1">
            <a:spLocks noChangeArrowheads="1"/>
          </p:cNvSpPr>
          <p:nvPr/>
        </p:nvSpPr>
        <p:spPr bwMode="auto">
          <a:xfrm>
            <a:off x="693738" y="1647825"/>
            <a:ext cx="8686800" cy="3421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3600" b="1" dirty="0" smtClean="0">
                <a:solidFill>
                  <a:srgbClr val="FFFFCC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                           </a:t>
            </a:r>
            <a:r>
              <a:rPr lang="en-US" altLang="en-US" sz="36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Thank You</a:t>
            </a:r>
          </a:p>
          <a:p>
            <a:pPr eaLnBrk="1">
              <a:defRPr/>
            </a:pPr>
            <a:endParaRPr lang="en-US" altLang="en-US" sz="24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endParaRPr lang="en-US" altLang="en-US" sz="24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4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Field Service:  1-800-401-0716</a:t>
            </a:r>
          </a:p>
          <a:p>
            <a:pPr eaLnBrk="1">
              <a:defRPr/>
            </a:pPr>
            <a:endParaRPr lang="en-US" altLang="en-US" sz="24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400" b="1" dirty="0" err="1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InfoSight</a:t>
            </a:r>
            <a:r>
              <a:rPr lang="en-US" altLang="en-US" sz="24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 : 1-740-642-3600</a:t>
            </a:r>
          </a:p>
          <a:p>
            <a:pPr eaLnBrk="1">
              <a:defRPr/>
            </a:pPr>
            <a:endParaRPr lang="en-US" altLang="en-US" sz="24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4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Forum :  </a:t>
            </a:r>
            <a:r>
              <a:rPr lang="en-US" altLang="en-US" sz="2400" b="1" dirty="0" smtClean="0">
                <a:solidFill>
                  <a:srgbClr val="8DCFD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http://www.infosight.com/forums/</a:t>
            </a:r>
            <a:endParaRPr lang="en-US" altLang="en-US" sz="2400" b="1" dirty="0" smtClean="0">
              <a:solidFill>
                <a:srgbClr val="8DCFD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hlinkClick r:id="rId3"/>
            </a:endParaRPr>
          </a:p>
          <a:p>
            <a:pPr eaLnBrk="1">
              <a:defRPr/>
            </a:pPr>
            <a:endParaRPr lang="en-US" altLang="en-US" sz="2400" b="1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</a:endParaRPr>
          </a:p>
          <a:p>
            <a:pPr eaLnBrk="1">
              <a:defRPr/>
            </a:pPr>
            <a:r>
              <a:rPr lang="en-US" altLang="en-US" sz="24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Online Manual:  http://www.infosight.com/download/pdf/manuals/ll1000.pdf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920E28-3CFC-4C2D-8D9C-57CB0B9F7C1C}" type="slidenum">
              <a:rPr lang="en-US" altLang="en-US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6152" name="Text Box 6"/>
          <p:cNvSpPr txBox="1">
            <a:spLocks noChangeArrowheads="1"/>
          </p:cNvSpPr>
          <p:nvPr/>
        </p:nvSpPr>
        <p:spPr bwMode="auto">
          <a:xfrm>
            <a:off x="457200" y="1703388"/>
            <a:ext cx="91440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defRPr/>
            </a:pPr>
            <a:r>
              <a:rPr lang="en-US" altLang="en-US" sz="3600" b="1" u="sng" dirty="0" smtClean="0">
                <a:latin typeface="+mn-lt"/>
              </a:rPr>
              <a:t>Specifications</a:t>
            </a:r>
          </a:p>
        </p:txBody>
      </p:sp>
      <p:sp>
        <p:nvSpPr>
          <p:cNvPr id="6153" name="Text Box 7"/>
          <p:cNvSpPr txBox="1">
            <a:spLocks noChangeArrowheads="1"/>
          </p:cNvSpPr>
          <p:nvPr/>
        </p:nvSpPr>
        <p:spPr bwMode="auto">
          <a:xfrm>
            <a:off x="1143000" y="2738438"/>
            <a:ext cx="8390731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9040" rIns="90000" bIns="45000"/>
          <a:lstStyle>
            <a:lvl1pPr eaLnBrk="0"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720725" algn="l"/>
                <a:tab pos="1444625" algn="l"/>
                <a:tab pos="2168525" algn="l"/>
                <a:tab pos="2892425" algn="l"/>
                <a:tab pos="3616325" algn="l"/>
                <a:tab pos="4343400" algn="l"/>
                <a:tab pos="5064125" algn="l"/>
                <a:tab pos="5788025" algn="l"/>
                <a:tab pos="6511925" algn="l"/>
                <a:tab pos="7235825" algn="l"/>
                <a:tab pos="7959725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Laser Output:			           10 Watt	</a:t>
            </a:r>
          </a:p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Type :		                	           CO</a:t>
            </a:r>
            <a:r>
              <a:rPr lang="en-US" altLang="en-US" sz="2400" b="1" baseline="-25000" dirty="0" smtClean="0">
                <a:latin typeface="+mn-lt"/>
              </a:rPr>
              <a:t>2</a:t>
            </a:r>
            <a:r>
              <a:rPr lang="en-US" altLang="en-US" sz="2400" b="1" dirty="0" smtClean="0">
                <a:latin typeface="+mn-lt"/>
              </a:rPr>
              <a:t> Laser</a:t>
            </a:r>
          </a:p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Laser Classification:		           Class I</a:t>
            </a:r>
          </a:p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Spot Size:			                    .003</a:t>
            </a:r>
          </a:p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Input AC Voltage:		                    110/220 VAC 50/60Hz</a:t>
            </a:r>
          </a:p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Current:          			           10 Amps</a:t>
            </a:r>
          </a:p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Dimensions:			           9” x 8” x 21”</a:t>
            </a:r>
          </a:p>
          <a:p>
            <a:pPr eaLnBrk="1">
              <a:defRPr/>
            </a:pPr>
            <a:r>
              <a:rPr lang="en-US" altLang="en-US" sz="2400" b="1" dirty="0" smtClean="0">
                <a:latin typeface="+mn-lt"/>
              </a:rPr>
              <a:t>Weight:		  	                    21 LBs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BE811-2125-425E-924B-64C3ED0B44E4}" type="slidenum">
              <a:rPr lang="en-US" altLang="en-US"/>
              <a:pPr>
                <a:defRPr/>
              </a:pPr>
              <a:t>6</a:t>
            </a:fld>
            <a:endParaRPr lang="en-US" altLang="en-US"/>
          </a:p>
        </p:txBody>
      </p:sp>
      <p:pic>
        <p:nvPicPr>
          <p:cNvPr id="1945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00225"/>
            <a:ext cx="6858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AE0FB9-7DCE-4417-8864-79ABEBEC1DD1}" type="slidenum">
              <a:rPr lang="en-US" altLang="en-US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57200" y="2135188"/>
            <a:ext cx="61722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3200" b="1" dirty="0" smtClean="0">
                <a:solidFill>
                  <a:srgbClr val="8DCFD3"/>
                </a:solidFill>
                <a:latin typeface="+mn-lt"/>
              </a:rPr>
              <a:t>Required Tools: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1851F1-F6A6-4CC2-8CE4-75E96D9D0626}" type="slidenum">
              <a:rPr lang="en-US" altLang="en-US"/>
              <a:pPr>
                <a:defRPr/>
              </a:pPr>
              <a:t>8</a:t>
            </a:fld>
            <a:endParaRPr lang="en-US" altLang="en-US"/>
          </a:p>
        </p:txBody>
      </p:sp>
      <p:pic>
        <p:nvPicPr>
          <p:cNvPr id="2150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05225"/>
            <a:ext cx="4343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57200" y="2135188"/>
            <a:ext cx="61722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3200" b="1" dirty="0" smtClean="0">
                <a:solidFill>
                  <a:srgbClr val="8DCFD3"/>
                </a:solidFill>
                <a:latin typeface="+mn-lt"/>
              </a:rPr>
              <a:t>Required Tools: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455738" y="2790825"/>
            <a:ext cx="61722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</a:t>
            </a: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Security </a:t>
            </a:r>
            <a:r>
              <a:rPr lang="en-US" altLang="en-US" sz="2800" b="1" dirty="0" err="1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Torx</a:t>
            </a: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Driver – T25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3F85E5-8254-46A1-9618-E06DF13B485A}" type="slidenum">
              <a:rPr lang="en-US" altLang="en-US"/>
              <a:pPr>
                <a:defRPr/>
              </a:pPr>
              <a:t>9</a:t>
            </a:fld>
            <a:endParaRPr lang="en-US" altLang="en-US"/>
          </a:p>
        </p:txBody>
      </p:sp>
      <p:pic>
        <p:nvPicPr>
          <p:cNvPr id="2253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747963"/>
            <a:ext cx="3886200" cy="182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57200" y="2135188"/>
            <a:ext cx="61722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>
              <a:defRPr/>
            </a:pPr>
            <a:r>
              <a:rPr lang="en-US" altLang="en-US" sz="3200" b="1" dirty="0" smtClean="0">
                <a:solidFill>
                  <a:srgbClr val="8DCFD3"/>
                </a:solidFill>
                <a:latin typeface="+mn-lt"/>
              </a:rPr>
              <a:t>Required Tools: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455738" y="2790825"/>
            <a:ext cx="61722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</a:t>
            </a: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Security </a:t>
            </a:r>
            <a:r>
              <a:rPr lang="en-US" altLang="en-US" sz="2800" b="1" dirty="0" err="1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Torx</a:t>
            </a: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Driver – T25</a:t>
            </a:r>
          </a:p>
          <a:p>
            <a:pPr>
              <a:lnSpc>
                <a:spcPct val="187000"/>
              </a:lnSpc>
              <a:buSzPct val="52000"/>
              <a:buFont typeface="Times New Roman" pitchFamily="16" charset="0"/>
              <a:buBlip>
                <a:blip r:embed="rId4"/>
              </a:buBlip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    Allen Wrench Set (English</a:t>
            </a:r>
            <a:r>
              <a:rPr lang="en-US" altLang="en-US" sz="2400" b="1" dirty="0" smtClean="0">
                <a:solidFill>
                  <a:schemeClr val="bg1"/>
                </a:solidFill>
                <a:latin typeface="+mn-lt"/>
                <a:ea typeface="Adobe Heiti Std R" pitchFamily="34" charset="-128"/>
              </a:rPr>
              <a:t>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4">
      <a:dk1>
        <a:srgbClr val="000000"/>
      </a:dk1>
      <a:lt1>
        <a:srgbClr val="FFFFFF"/>
      </a:lt1>
      <a:dk2>
        <a:srgbClr val="000000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Custom 2">
      <a:majorFont>
        <a:latin typeface="Helvetica"/>
        <a:ea typeface=""/>
        <a:cs typeface=""/>
      </a:majorFont>
      <a:minorFont>
        <a:latin typeface="Helvetica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431</Words>
  <Application>Microsoft Office PowerPoint</Application>
  <PresentationFormat>Custom</PresentationFormat>
  <Paragraphs>132</Paragraphs>
  <Slides>44</Slides>
  <Notes>44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LL1000 (V) (P) (R) Maintenance</dc:title>
  <dc:creator>Edward ONeal</dc:creator>
  <cp:lastModifiedBy>Joan G Manchester</cp:lastModifiedBy>
  <cp:revision>32</cp:revision>
  <cp:lastPrinted>1601-01-01T00:00:00Z</cp:lastPrinted>
  <dcterms:created xsi:type="dcterms:W3CDTF">2008-07-30T11:52:24Z</dcterms:created>
  <dcterms:modified xsi:type="dcterms:W3CDTF">2017-02-10T21:15:51Z</dcterms:modified>
</cp:coreProperties>
</file>